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68" r:id="rId11"/>
    <p:sldId id="266" r:id="rId12"/>
    <p:sldId id="267" r:id="rId13"/>
    <p:sldId id="269" r:id="rId14"/>
    <p:sldId id="270" r:id="rId15"/>
    <p:sldId id="274" r:id="rId16"/>
    <p:sldId id="275" r:id="rId17"/>
    <p:sldId id="276" r:id="rId18"/>
    <p:sldId id="277" r:id="rId19"/>
    <p:sldId id="271" r:id="rId20"/>
    <p:sldId id="272" r:id="rId21"/>
    <p:sldId id="273" r:id="rId22"/>
  </p:sldIdLst>
  <p:sldSz cx="18288000" cy="10287000"/>
  <p:notesSz cx="6858000" cy="9144000"/>
  <p:embeddedFontLst>
    <p:embeddedFont>
      <p:font typeface="NanumSquare ExtraBold" panose="020B0600000101010101" charset="-127"/>
      <p:bold r:id="rId24"/>
    </p:embeddedFont>
    <p:embeddedFont>
      <p:font typeface="NanumSquareRoundOTF Bold" panose="020B0600000101010101" charset="-127"/>
      <p:bold r:id="rId25"/>
    </p:embeddedFont>
    <p:embeddedFont>
      <p:font typeface="Pretendard Bold" panose="020B0600000101010101" charset="-127"/>
      <p:bold r:id="rId26"/>
    </p:embeddedFont>
    <p:embeddedFont>
      <p:font typeface="NanumSquare Regular" panose="020B0600000101010101" charset="-127"/>
      <p:regular r:id="rId27"/>
    </p:embeddedFont>
    <p:embeddedFont>
      <p:font typeface="Pretendard Light" panose="020B0600000101010101" charset="-127"/>
      <p:regular r:id="rId28"/>
    </p:embeddedFont>
    <p:embeddedFont>
      <p:font typeface="NanumSquare Light" panose="020B0600000101010101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705C"/>
    <a:srgbClr val="FFFFFF"/>
    <a:srgbClr val="F8F8F8"/>
    <a:srgbClr val="5F7DC9"/>
    <a:srgbClr val="B5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223" autoAdjust="0"/>
  </p:normalViewPr>
  <p:slideViewPr>
    <p:cSldViewPr>
      <p:cViewPr varScale="1">
        <p:scale>
          <a:sx n="59" d="100"/>
          <a:sy n="59" d="100"/>
        </p:scale>
        <p:origin x="19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922F7-6AA4-4347-8E69-C3BBF20B841B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5494D-1ACF-4066-AF28-5CA03EC77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5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763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09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66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Tanstack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query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도입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: API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상태 관리 분리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전역 상태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들어가면서 상태 관리 본연의 역할이 흐려짐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TanStack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Query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쓰면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호출은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훅에서 관리하고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store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순수한 상태 관리만 담당 응집도 높아지고 유지보수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쉬워짐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캐싱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자동 갱신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방식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fetch)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페이지 이동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/home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내비게이트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시마다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호출됨 → 불필요한 요청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리렌더링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증가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TanStack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Query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데이터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캐싱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활용 → 중복 요청 방지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데이터 변경 시 자동 갱신 변하지 않는 데이터는 캐시 활용 → 성능 최적화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전역 상태 최소화 전역 상태가 필요 없으면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useQuery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바로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 전역 상태가 필요하면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React Query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데이터를 가져올 때만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 기존처럼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set()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관리할 필요 없이 자동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동기화됨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08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948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13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3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4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 프로토콜 선정 기준</a:t>
            </a:r>
          </a:p>
          <a:p>
            <a:pPr rtl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보드 간 통신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MQTT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디바이스 간 많이 쓰이는 방법</a:t>
            </a:r>
          </a:p>
          <a:p>
            <a:pPr rtl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HW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성능이 제한적인 상황에서 적합한 프로토콜 선정</a:t>
            </a:r>
          </a:p>
          <a:p>
            <a:pPr rtl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 통신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SPI, GPIOHW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제공하는 통신 방식에 따라서 선정</a:t>
            </a:r>
          </a:p>
          <a:p>
            <a:pPr rtl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서버와 통신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STOMPBE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 요청을 보낼 일이 빈번하여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Polling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우선적으로 고려</a:t>
            </a:r>
          </a:p>
          <a:p>
            <a:pPr rtl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형태의 데이터 통신을 적절히 분기 시키기 위해서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STOMP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 활용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5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3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3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70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147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6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5494D-1ACF-4066-AF28-5CA03EC77A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3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.gif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video" Target="../media/media4.gif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0400" y="3175000"/>
            <a:ext cx="99187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400" b="0" i="0" u="none" strike="noStrike">
                <a:solidFill>
                  <a:srgbClr val="5B6744"/>
                </a:solidFill>
                <a:latin typeface="Pretendard Bold"/>
              </a:rPr>
              <a:t>Scentify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93900" y="4686300"/>
            <a:ext cx="763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D331A"/>
                </a:solidFill>
                <a:ea typeface="Pretendard Light"/>
              </a:rPr>
              <a:t>라이프스타일에</a:t>
            </a:r>
            <a:r>
              <a:rPr lang="en-US" sz="2400" b="0" i="0" u="none" strike="noStrike">
                <a:solidFill>
                  <a:srgbClr val="2D331A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D331A"/>
                </a:solidFill>
                <a:ea typeface="Pretendard Light"/>
              </a:rPr>
              <a:t>딱</a:t>
            </a:r>
            <a:r>
              <a:rPr lang="en-US" sz="2400" b="0" i="0" u="none" strike="noStrike">
                <a:solidFill>
                  <a:srgbClr val="2D331A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D331A"/>
                </a:solidFill>
                <a:ea typeface="Pretendard Light"/>
              </a:rPr>
              <a:t>맞춘</a:t>
            </a:r>
            <a:r>
              <a:rPr lang="en-US" sz="2400" b="0" i="0" u="none" strike="noStrike">
                <a:solidFill>
                  <a:srgbClr val="2D331A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D331A"/>
                </a:solidFill>
                <a:ea typeface="Pretendard Light"/>
              </a:rPr>
              <a:t>나만의</a:t>
            </a:r>
            <a:r>
              <a:rPr lang="en-US" sz="2400" b="0" i="0" u="none" strike="noStrike">
                <a:solidFill>
                  <a:srgbClr val="2D331A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D331A"/>
                </a:solidFill>
                <a:ea typeface="Pretendard Light"/>
              </a:rPr>
              <a:t>향기</a:t>
            </a:r>
            <a:r>
              <a:rPr lang="en-US" sz="2400" b="0" i="0" u="none" strike="noStrike">
                <a:solidFill>
                  <a:srgbClr val="2D331A"/>
                </a:solidFill>
                <a:latin typeface="Pretendard Light"/>
              </a:rPr>
              <a:t>, </a:t>
            </a:r>
            <a:r>
              <a:rPr lang="ko-KR" sz="2400" b="0" i="0" u="none" strike="noStrike">
                <a:solidFill>
                  <a:srgbClr val="2D331A"/>
                </a:solidFill>
                <a:ea typeface="Pretendard Light"/>
              </a:rPr>
              <a:t>스마트하게</a:t>
            </a:r>
            <a:r>
              <a:rPr lang="en-US" sz="2400" b="0" i="0" u="none" strike="noStrike">
                <a:solidFill>
                  <a:srgbClr val="2D331A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D331A"/>
                </a:solidFill>
                <a:ea typeface="Pretendard Light"/>
              </a:rPr>
              <a:t>제어하세요</a:t>
            </a:r>
            <a:r>
              <a:rPr lang="en-US" sz="2400" b="0" i="0" u="none" strike="noStrike">
                <a:solidFill>
                  <a:srgbClr val="2D331A"/>
                </a:solidFill>
                <a:latin typeface="Pretendard Light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3516"/>
          <a:stretch/>
        </p:blipFill>
        <p:spPr>
          <a:xfrm flipH="1">
            <a:off x="0" y="7569201"/>
            <a:ext cx="18288000" cy="289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2730500"/>
            <a:ext cx="3949700" cy="48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59000" y="2794000"/>
            <a:ext cx="342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NanumSquare ExtraBold"/>
              </a:rPr>
              <a:t>SSAFY </a:t>
            </a:r>
            <a:r>
              <a:rPr lang="ko-KR" sz="2000" b="0" i="0" u="none" strike="noStrike">
                <a:solidFill>
                  <a:srgbClr val="FFFFFF"/>
                </a:solidFill>
                <a:ea typeface="NanumSquare ExtraBold"/>
              </a:rPr>
              <a:t>공통</a:t>
            </a:r>
            <a:r>
              <a:rPr lang="en-US" sz="2000" b="0" i="0" u="none" strike="noStrike">
                <a:solidFill>
                  <a:srgbClr val="FFFFFF"/>
                </a:solidFill>
                <a:latin typeface="NanumSquare ExtraBold"/>
              </a:rPr>
              <a:t> PJT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9080501"/>
            <a:ext cx="3987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100" b="1" i="0" u="none" strike="noStrike" dirty="0">
                <a:solidFill>
                  <a:srgbClr val="2D331A"/>
                </a:solidFill>
                <a:latin typeface="NanumSquare Regular"/>
              </a:rPr>
              <a:t>A205</a:t>
            </a:r>
            <a:r>
              <a:rPr lang="en-US" sz="2100" b="0" i="0" u="none" strike="noStrike" dirty="0">
                <a:solidFill>
                  <a:srgbClr val="2D331A"/>
                </a:solidFill>
                <a:latin typeface="NanumSquare Regular"/>
              </a:rPr>
              <a:t> 6SENCE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0" y="9512301"/>
            <a:ext cx="4343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2D331A"/>
                </a:solidFill>
                <a:ea typeface="NanumSquare ExtraBold"/>
              </a:rPr>
              <a:t>어선정</a:t>
            </a:r>
            <a:r>
              <a:rPr lang="en-US" sz="2100" b="0" i="0" u="none" strike="noStrike">
                <a:solidFill>
                  <a:srgbClr val="2D331A"/>
                </a:solidFill>
                <a:latin typeface="NanumSquare ExtraBold"/>
              </a:rPr>
              <a:t>, </a:t>
            </a:r>
            <a:r>
              <a:rPr lang="ko-KR" sz="2100" b="0" i="0" u="none" strike="noStrike">
                <a:solidFill>
                  <a:srgbClr val="2D331A"/>
                </a:solidFill>
                <a:ea typeface="NanumSquare ExtraBold"/>
              </a:rPr>
              <a:t>안태현</a:t>
            </a:r>
            <a:r>
              <a:rPr lang="en-US" sz="2100" b="0" i="0" u="none" strike="noStrike">
                <a:solidFill>
                  <a:srgbClr val="2D331A"/>
                </a:solidFill>
                <a:latin typeface="NanumSquare ExtraBold"/>
              </a:rPr>
              <a:t>, </a:t>
            </a:r>
            <a:r>
              <a:rPr lang="ko-KR" sz="2100" b="0" i="0" u="none" strike="noStrike">
                <a:solidFill>
                  <a:srgbClr val="2D331A"/>
                </a:solidFill>
                <a:ea typeface="NanumSquare ExtraBold"/>
              </a:rPr>
              <a:t>이가영</a:t>
            </a:r>
            <a:r>
              <a:rPr lang="en-US" sz="2100" b="0" i="0" u="none" strike="noStrike">
                <a:solidFill>
                  <a:srgbClr val="2D331A"/>
                </a:solidFill>
                <a:latin typeface="NanumSquare ExtraBold"/>
              </a:rPr>
              <a:t>, </a:t>
            </a:r>
            <a:r>
              <a:rPr lang="ko-KR" sz="2100" b="0" i="0" u="none" strike="noStrike">
                <a:solidFill>
                  <a:srgbClr val="2D331A"/>
                </a:solidFill>
                <a:ea typeface="NanumSquare ExtraBold"/>
              </a:rPr>
              <a:t>이가희</a:t>
            </a:r>
            <a:r>
              <a:rPr lang="en-US" sz="2100" b="0" i="0" u="none" strike="noStrike">
                <a:solidFill>
                  <a:srgbClr val="2D331A"/>
                </a:solidFill>
                <a:latin typeface="NanumSquare ExtraBold"/>
              </a:rPr>
              <a:t>, </a:t>
            </a:r>
            <a:r>
              <a:rPr lang="ko-KR" sz="2100" b="0" i="0" u="none" strike="noStrike">
                <a:solidFill>
                  <a:srgbClr val="2D331A"/>
                </a:solidFill>
                <a:ea typeface="NanumSquare ExtraBold"/>
              </a:rPr>
              <a:t>주현호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" t="5988" r="42914" b="20405"/>
          <a:stretch/>
        </p:blipFill>
        <p:spPr>
          <a:xfrm rot="1246151">
            <a:off x="10776232" y="1375422"/>
            <a:ext cx="6081087" cy="8441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제목을-입력해주세요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0900" y="723900"/>
            <a:ext cx="9309100" cy="9309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dirty="0" smtClean="0">
                <a:solidFill>
                  <a:srgbClr val="7D8E5D"/>
                </a:solidFill>
                <a:latin typeface="NanumSquare ExtraBold"/>
              </a:rPr>
              <a:t>10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5B6744"/>
                </a:solidFill>
                <a:ea typeface="NanumSquare ExtraBold"/>
              </a:rPr>
              <a:t>주요 기능 소개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dirty="0" smtClean="0">
                <a:solidFill>
                  <a:srgbClr val="5B6744"/>
                </a:solidFill>
                <a:latin typeface="NanumSquare ExtraBold"/>
              </a:rPr>
              <a:t>03</a:t>
            </a:r>
            <a:endParaRPr lang="en-US" sz="3000" b="0" i="0" u="none" strike="noStrike" dirty="0">
              <a:solidFill>
                <a:srgbClr val="5B6744"/>
              </a:solidFill>
              <a:latin typeface="NanumSquare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 및 기기 등록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우선 로그인 후 기기와 캡슐 정보</a:t>
            </a:r>
            <a:r>
              <a:rPr lang="en-US" altLang="ko-KR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, </a:t>
            </a:r>
            <a:r>
              <a:rPr lang="ko-KR" altLang="en-US" sz="1800" b="0" i="0" u="none" strike="noStrike" dirty="0" err="1" smtClean="0">
                <a:solidFill>
                  <a:srgbClr val="595959"/>
                </a:solidFill>
                <a:latin typeface="NanumSquare Regular"/>
              </a:rPr>
              <a:t>기본향을</a:t>
            </a: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 등록합니다</a:t>
            </a:r>
            <a:r>
              <a:rPr lang="en-US" altLang="ko-KR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.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7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1968500" y="2933700"/>
            <a:ext cx="8013700" cy="236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AutoNum type="arabicPeriod"/>
            </a:pP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 편의성을 위해 소셜 회원가입 및 로그인 제공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2654300" y="4318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구글과 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카카오 </a:t>
            </a:r>
            <a:r>
              <a:rPr lang="en-US" altLang="ko-KR" dirty="0" err="1" smtClean="0">
                <a:solidFill>
                  <a:srgbClr val="595959"/>
                </a:solidFill>
                <a:latin typeface="NanumSquare Regular"/>
              </a:rPr>
              <a:t>Oauth</a:t>
            </a:r>
            <a:r>
              <a:rPr lang="en-US" altLang="ko-KR" dirty="0" smtClean="0">
                <a:solidFill>
                  <a:srgbClr val="595959"/>
                </a:solidFill>
                <a:latin typeface="NanumSquare Regular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연동을 통해 소셜 회원가입 및 </a:t>
            </a:r>
            <a:r>
              <a:rPr lang="ko-KR" altLang="en-US" dirty="0" err="1" smtClean="0">
                <a:solidFill>
                  <a:srgbClr val="595959"/>
                </a:solidFill>
                <a:latin typeface="NanumSquare Regular"/>
              </a:rPr>
              <a:t>로그인이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 가능합니다</a:t>
            </a:r>
            <a:r>
              <a:rPr lang="en-US" altLang="ko-KR" dirty="0" smtClean="0">
                <a:solidFill>
                  <a:srgbClr val="595959"/>
                </a:solidFill>
                <a:latin typeface="NanumSquare Regular"/>
              </a:rPr>
              <a:t>.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1968500" y="4635500"/>
            <a:ext cx="7696200" cy="236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2.   </a:t>
            </a: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기기 등록 후 </a:t>
            </a:r>
            <a:r>
              <a:rPr lang="ko-KR" altLang="en-US" sz="2400" b="0" i="0" u="none" strike="noStrike" dirty="0" err="1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웹소켓</a:t>
            </a: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400" b="0" i="0" u="none" strike="noStrike" dirty="0" err="1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핸드쉐이킹</a:t>
            </a: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 진행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2654300" y="6019800"/>
            <a:ext cx="8928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사용자가 기기 등록을 클릭하면 </a:t>
            </a:r>
            <a:r>
              <a:rPr lang="en-US" altLang="ko-KR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3</a:t>
            </a: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초에 한 번씩 통신을 보내는 </a:t>
            </a:r>
            <a:r>
              <a:rPr lang="en-US" altLang="ko-KR" dirty="0" smtClean="0">
                <a:solidFill>
                  <a:srgbClr val="595959"/>
                </a:solidFill>
                <a:latin typeface="NanumSquare Regular"/>
              </a:rPr>
              <a:t>RB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와 </a:t>
            </a:r>
            <a:r>
              <a:rPr lang="ko-KR" altLang="en-US" dirty="0" err="1" smtClean="0">
                <a:solidFill>
                  <a:srgbClr val="595959"/>
                </a:solidFill>
                <a:latin typeface="NanumSquare Regular"/>
              </a:rPr>
              <a:t>핸드쉐이킹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 진행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1968500" y="6286500"/>
            <a:ext cx="7696200" cy="236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.   </a:t>
            </a: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캡슐 등록 및 </a:t>
            </a:r>
            <a:r>
              <a:rPr lang="ko-KR" altLang="en-US" sz="2400" b="0" i="0" u="none" strike="noStrike" dirty="0" err="1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기본향</a:t>
            </a: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 등록하면 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RB</a:t>
            </a: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에도 정보 전송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2654300" y="7658100"/>
            <a:ext cx="8928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기기 등록 후 기기에 삽입된 캡슐 정보 입력 후 </a:t>
            </a:r>
            <a:r>
              <a:rPr lang="ko-KR" altLang="en-US" dirty="0" err="1" smtClean="0">
                <a:solidFill>
                  <a:srgbClr val="595959"/>
                </a:solidFill>
                <a:latin typeface="NanumSquare Regular"/>
              </a:rPr>
              <a:t>기본향도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 등록합니다</a:t>
            </a:r>
            <a:r>
              <a:rPr lang="en-US" altLang="ko-KR" dirty="0" smtClean="0">
                <a:solidFill>
                  <a:srgbClr val="595959"/>
                </a:solidFill>
                <a:latin typeface="NanumSquare Regular"/>
              </a:rPr>
              <a:t>.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77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1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제목을-입력해주세요_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77400" y="482600"/>
            <a:ext cx="9404350" cy="940435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dirty="0" smtClean="0">
                <a:solidFill>
                  <a:srgbClr val="7D8E5D"/>
                </a:solidFill>
                <a:latin typeface="NanumSquare ExtraBold"/>
              </a:rPr>
              <a:t>11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5B6744"/>
                </a:solidFill>
                <a:ea typeface="NanumSquare ExtraBold"/>
              </a:rPr>
              <a:t>주요 기능 소개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dirty="0" smtClean="0">
                <a:solidFill>
                  <a:srgbClr val="5B6744"/>
                </a:solidFill>
                <a:latin typeface="NanumSquare ExtraBold"/>
              </a:rPr>
              <a:t>03</a:t>
            </a:r>
            <a:endParaRPr lang="en-US" sz="3000" b="0" i="0" u="none" strike="noStrike" dirty="0">
              <a:solidFill>
                <a:srgbClr val="5B6744"/>
              </a:solidFill>
              <a:latin typeface="NanumSquare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예약 모드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사용자가 예약한 시간에 원하는 조합으로 분사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1968500" y="3467100"/>
            <a:ext cx="8013700" cy="236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AutoNum type="arabicPeriod"/>
            </a:pP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사용자가 원하는 시간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주기에  원하는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향기 조합으로 </a:t>
            </a: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분사 가능</a:t>
            </a:r>
            <a:r>
              <a:rPr 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2654300" y="49149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사용자가 원하는 시간과 주기에 원하는 향기 조합으로 분사가 가능합니다</a:t>
            </a:r>
            <a:r>
              <a:rPr lang="en-US" altLang="ko-KR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.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1968500" y="5219700"/>
            <a:ext cx="7696200" cy="236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2.   </a:t>
            </a: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기기 별로 스케줄 설정 가능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2654300" y="65913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사용자의 계정에 등록한 기기가 여러 개일 경우 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기기 별 스케줄 </a:t>
            </a:r>
            <a:r>
              <a:rPr lang="en-US" altLang="ko-KR" dirty="0" smtClean="0">
                <a:solidFill>
                  <a:srgbClr val="595959"/>
                </a:solidFill>
                <a:latin typeface="NanumSquare Regular"/>
              </a:rPr>
              <a:t>CRUD 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가능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3480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제목을-입력해주세요_ (3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81260" y="495300"/>
            <a:ext cx="9544940" cy="9544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dirty="0" smtClean="0">
                <a:solidFill>
                  <a:srgbClr val="7D8E5D"/>
                </a:solidFill>
                <a:latin typeface="NanumSquare ExtraBold"/>
              </a:rPr>
              <a:t>12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5B6744"/>
                </a:solidFill>
                <a:ea typeface="NanumSquare ExtraBold"/>
              </a:rPr>
              <a:t>주요 기능 소개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dirty="0" smtClean="0">
                <a:solidFill>
                  <a:srgbClr val="5B6744"/>
                </a:solidFill>
                <a:latin typeface="NanumSquare ExtraBold"/>
              </a:rPr>
              <a:t>03</a:t>
            </a:r>
            <a:endParaRPr lang="en-US" sz="3000" b="0" i="0" u="none" strike="noStrike" dirty="0">
              <a:solidFill>
                <a:srgbClr val="5B6744"/>
              </a:solidFill>
              <a:latin typeface="NanumSquare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자동화 모드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센서에 인식되는 정보를 기반으로 자동 분사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pic>
        <p:nvPicPr>
          <p:cNvPr id="13" name="AI모델 시연 영상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86000" y="4295775"/>
            <a:ext cx="6931378" cy="3898900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2276475" y="3543300"/>
            <a:ext cx="511492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[</a:t>
            </a:r>
            <a:r>
              <a:rPr lang="ko-KR" alt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센서로 인식한 동작을 분류하는 </a:t>
            </a: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AI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모델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]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863600" y="9347437"/>
            <a:ext cx="16281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8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914650"/>
            <a:ext cx="10668000" cy="10287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86100"/>
            <a:ext cx="10287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dirty="0" smtClean="0">
                <a:solidFill>
                  <a:srgbClr val="7D8E5D"/>
                </a:solidFill>
                <a:latin typeface="NanumSquare ExtraBold"/>
              </a:rPr>
              <a:t>13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5B6744"/>
                </a:solidFill>
                <a:ea typeface="NanumSquare ExtraBold"/>
              </a:rPr>
              <a:t>주요 기능 소개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dirty="0" smtClean="0">
                <a:solidFill>
                  <a:srgbClr val="5B6744"/>
                </a:solidFill>
                <a:latin typeface="NanumSquare ExtraBold"/>
              </a:rPr>
              <a:t>03</a:t>
            </a:r>
            <a:endParaRPr lang="en-US" sz="3000" b="0" i="0" u="none" strike="noStrike" dirty="0">
              <a:solidFill>
                <a:srgbClr val="5B6744"/>
              </a:solidFill>
              <a:latin typeface="NanumSquare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그룹 및 찜 공유하기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기기 별로 그룹을 설정하는 기능과 향기 조합을 공유하는 기능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406525" y="3314700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[</a:t>
            </a:r>
            <a:r>
              <a:rPr lang="ko-KR" alt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그룹 기능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]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9483725" y="3314700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[</a:t>
            </a:r>
            <a:r>
              <a:rPr lang="ko-KR" alt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찜 공유하기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]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3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dirty="0" smtClean="0">
                <a:solidFill>
                  <a:srgbClr val="7D8E5D"/>
                </a:solidFill>
                <a:latin typeface="NanumSquare ExtraBold"/>
              </a:rPr>
              <a:t>14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smtClean="0">
                <a:solidFill>
                  <a:srgbClr val="5B6744"/>
                </a:solidFill>
                <a:ea typeface="NanumSquare ExtraBold"/>
              </a:rPr>
              <a:t>진행 방향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０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b="0" i="0" u="none" strike="noStrike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트러블 슈팅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지금까지 프로젝트를 진행하며 겪었던 어려움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762000" y="517128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４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442863"/>
            <a:ext cx="4876800" cy="2906039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1447800" y="3182952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[AI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모델 관련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]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29" y="3149125"/>
            <a:ext cx="4316342" cy="29872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12214951" y="800100"/>
            <a:ext cx="5591239" cy="53151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10445583" y="4838700"/>
            <a:ext cx="5591239" cy="5315128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13868400" y="2933700"/>
            <a:ext cx="231057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YOLO Pose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Estimation</a:t>
            </a:r>
            <a:b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한계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039600" y="7004703"/>
            <a:ext cx="231057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LSTM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모델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정확도 저하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3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dirty="0" smtClean="0">
                <a:solidFill>
                  <a:srgbClr val="7D8E5D"/>
                </a:solidFill>
                <a:latin typeface="NanumSquare ExtraBold"/>
              </a:rPr>
              <a:t>15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smtClean="0">
                <a:solidFill>
                  <a:srgbClr val="5B6744"/>
                </a:solidFill>
                <a:ea typeface="NanumSquare ExtraBold"/>
              </a:rPr>
              <a:t>진행 방향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０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b="0" i="0" u="none" strike="noStrike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트러블 슈팅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지금까지 프로젝트를 진행하며 겪었던 어려움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762000" y="517128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４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447800" y="3182952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[</a:t>
            </a:r>
            <a:r>
              <a:rPr lang="ko-KR" alt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하드웨어 관련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]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933700"/>
            <a:ext cx="9010669" cy="64440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1143000" y="3543300"/>
            <a:ext cx="5591239" cy="5315128"/>
          </a:xfrm>
          <a:prstGeom prst="rect">
            <a:avLst/>
          </a:prstGeom>
        </p:spPr>
      </p:pic>
      <p:sp>
        <p:nvSpPr>
          <p:cNvPr id="18" name="TextBox 7"/>
          <p:cNvSpPr txBox="1"/>
          <p:nvPr/>
        </p:nvSpPr>
        <p:spPr>
          <a:xfrm>
            <a:off x="2737017" y="5709303"/>
            <a:ext cx="231057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약한 </a:t>
            </a:r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솔레노이드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 모터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86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dirty="0" smtClean="0">
                <a:solidFill>
                  <a:srgbClr val="7D8E5D"/>
                </a:solidFill>
                <a:latin typeface="NanumSquare ExtraBold"/>
              </a:rPr>
              <a:t>16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smtClean="0">
                <a:solidFill>
                  <a:srgbClr val="5B6744"/>
                </a:solidFill>
                <a:ea typeface="NanumSquare ExtraBold"/>
              </a:rPr>
              <a:t>진행 방향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０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b="0" i="0" u="none" strike="noStrike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트러블 슈팅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지금까지 프로젝트를 진행하며 겪었던 어려움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762000" y="517128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４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447800" y="3182952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[</a:t>
            </a:r>
            <a:r>
              <a:rPr lang="ko-KR" altLang="en-US" sz="2400" dirty="0" err="1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웹소켓</a:t>
            </a:r>
            <a:r>
              <a:rPr lang="ko-KR" alt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 통신 관련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]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580961" y="4838700"/>
            <a:ext cx="5591239" cy="5315128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2174978" y="7004703"/>
            <a:ext cx="231057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파이썬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Client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와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Spring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서버에 맞는 자료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서치의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어려움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3276600" y="2418816"/>
            <a:ext cx="5030504" cy="4782084"/>
          </a:xfrm>
          <a:prstGeom prst="rect">
            <a:avLst/>
          </a:prstGeom>
        </p:spPr>
      </p:pic>
      <p:sp>
        <p:nvSpPr>
          <p:cNvPr id="22" name="TextBox 7"/>
          <p:cNvSpPr txBox="1"/>
          <p:nvPr/>
        </p:nvSpPr>
        <p:spPr>
          <a:xfrm>
            <a:off x="4642017" y="4218180"/>
            <a:ext cx="231057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각 서버에서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독립적으로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테스트 어려움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04" y="1060854"/>
            <a:ext cx="8966200" cy="89662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4800600" y="5469546"/>
            <a:ext cx="5027633" cy="4779354"/>
          </a:xfrm>
          <a:prstGeom prst="rect">
            <a:avLst/>
          </a:prstGeom>
        </p:spPr>
      </p:pic>
      <p:sp>
        <p:nvSpPr>
          <p:cNvPr id="24" name="TextBox 7"/>
          <p:cNvSpPr txBox="1"/>
          <p:nvPr/>
        </p:nvSpPr>
        <p:spPr>
          <a:xfrm>
            <a:off x="6146062" y="7374546"/>
            <a:ext cx="231057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기기 등록 순간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동시적 요청 수행 필요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dirty="0" smtClean="0">
                <a:solidFill>
                  <a:srgbClr val="7D8E5D"/>
                </a:solidFill>
                <a:latin typeface="NanumSquare ExtraBold"/>
              </a:rPr>
              <a:t>17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smtClean="0">
                <a:solidFill>
                  <a:srgbClr val="5B6744"/>
                </a:solidFill>
                <a:ea typeface="NanumSquare ExtraBold"/>
              </a:rPr>
              <a:t>진행 방향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０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b="0" i="0" u="none" strike="noStrike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트러블 슈팅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지금까지 프로젝트를 진행하며 겪었던 어려움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762000" y="517128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４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447800" y="3182952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[</a:t>
            </a:r>
            <a:r>
              <a:rPr lang="ko-KR" altLang="en-US" sz="2400" dirty="0" err="1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백엔드</a:t>
            </a:r>
            <a:r>
              <a:rPr lang="ko-KR" alt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CI/ CD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관련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]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052" name="Picture 4" descr="Jenkins 따라잡기 [1] - Jenkins란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5524500"/>
            <a:ext cx="5012532" cy="161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lab runner 는 어디서 실행될까 ?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762500"/>
            <a:ext cx="33528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5" t="9630"/>
          <a:stretch/>
        </p:blipFill>
        <p:spPr>
          <a:xfrm>
            <a:off x="3048000" y="3924300"/>
            <a:ext cx="4902200" cy="56467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9791700" y="1409700"/>
            <a:ext cx="5591239" cy="5315128"/>
          </a:xfrm>
          <a:prstGeom prst="rect">
            <a:avLst/>
          </a:prstGeom>
        </p:spPr>
      </p:pic>
      <p:sp>
        <p:nvSpPr>
          <p:cNvPr id="16" name="TextBox 7"/>
          <p:cNvSpPr txBox="1"/>
          <p:nvPr/>
        </p:nvSpPr>
        <p:spPr>
          <a:xfrm>
            <a:off x="11385717" y="3575703"/>
            <a:ext cx="231057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우리 프로젝트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브랜치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 구조에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맞는 설정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어려움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12391961" y="4579240"/>
            <a:ext cx="5591239" cy="5315128"/>
          </a:xfrm>
          <a:prstGeom prst="rect">
            <a:avLst/>
          </a:prstGeom>
        </p:spPr>
      </p:pic>
      <p:sp>
        <p:nvSpPr>
          <p:cNvPr id="18" name="TextBox 7"/>
          <p:cNvSpPr txBox="1"/>
          <p:nvPr/>
        </p:nvSpPr>
        <p:spPr>
          <a:xfrm>
            <a:off x="13985978" y="6745243"/>
            <a:ext cx="231057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개발 시간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확보를 위해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빠른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CI/CD</a:t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필요성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8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47438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dirty="0" smtClean="0">
                <a:solidFill>
                  <a:srgbClr val="7D8E5D"/>
                </a:solidFill>
                <a:latin typeface="NanumSquare ExtraBold"/>
              </a:rPr>
              <a:t>18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smtClean="0">
                <a:solidFill>
                  <a:srgbClr val="5B6744"/>
                </a:solidFill>
                <a:ea typeface="NanumSquare ExtraBold"/>
              </a:rPr>
              <a:t>진행 방향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０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b="0" i="0" u="none" strike="noStrike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트러블 슈팅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지금까지 프로젝트를 진행하며 겪었던 어려움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762000" y="517128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４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447800" y="3182952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[</a:t>
            </a:r>
            <a:r>
              <a:rPr lang="en-US" altLang="ko-KR" sz="2400" dirty="0" err="1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Tanstack</a:t>
            </a: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 Query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]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4815" r="26297" b="27778"/>
          <a:stretch/>
        </p:blipFill>
        <p:spPr>
          <a:xfrm>
            <a:off x="11201400" y="3480096"/>
            <a:ext cx="5181600" cy="48768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580961" y="4838700"/>
            <a:ext cx="5591239" cy="5315128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2174978" y="7004703"/>
            <a:ext cx="231057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호출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로직과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상태 관리 분리의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필요성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3736115" y="3082658"/>
            <a:ext cx="5030504" cy="4782084"/>
          </a:xfrm>
          <a:prstGeom prst="rect">
            <a:avLst/>
          </a:prstGeom>
        </p:spPr>
      </p:pic>
      <p:sp>
        <p:nvSpPr>
          <p:cNvPr id="22" name="TextBox 7"/>
          <p:cNvSpPr txBox="1"/>
          <p:nvPr/>
        </p:nvSpPr>
        <p:spPr>
          <a:xfrm>
            <a:off x="5101532" y="4882022"/>
            <a:ext cx="231057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불필요한 요청과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리렌더링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 증가로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캐싱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 필요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6954155" y="4762522"/>
            <a:ext cx="5027633" cy="4779354"/>
          </a:xfrm>
          <a:prstGeom prst="rect">
            <a:avLst/>
          </a:prstGeom>
        </p:spPr>
      </p:pic>
      <p:sp>
        <p:nvSpPr>
          <p:cNvPr id="24" name="TextBox 7"/>
          <p:cNvSpPr txBox="1"/>
          <p:nvPr/>
        </p:nvSpPr>
        <p:spPr>
          <a:xfrm>
            <a:off x="8299617" y="6667522"/>
            <a:ext cx="2310571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전역 상태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최소화 필요성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65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2"/>
          <a:stretch/>
        </p:blipFill>
        <p:spPr>
          <a:xfrm>
            <a:off x="4093413" y="821108"/>
            <a:ext cx="29337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dirty="0" smtClean="0">
                <a:solidFill>
                  <a:srgbClr val="7D8E5D"/>
                </a:solidFill>
                <a:latin typeface="NanumSquare ExtraBold"/>
              </a:rPr>
              <a:t>19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 smtClean="0">
                <a:solidFill>
                  <a:srgbClr val="5B6744"/>
                </a:solidFill>
                <a:ea typeface="NanumSquare ExtraBold"/>
              </a:rPr>
              <a:t>진행 방향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０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진행 계획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남은 개발 기간 동안의 계획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762000" y="517128"/>
            <a:ext cx="72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000" dirty="0" smtClean="0">
                <a:solidFill>
                  <a:srgbClr val="5B6744"/>
                </a:solidFill>
                <a:latin typeface="NanumSquare ExtraBold" panose="020B0600000101010101" charset="-127"/>
                <a:ea typeface="NanumSquare ExtraBold" panose="020B0600000101010101" charset="-127"/>
              </a:rPr>
              <a:t>４</a:t>
            </a:r>
            <a:endParaRPr lang="en-US" sz="3000" b="0" i="0" u="none" strike="noStrike" dirty="0">
              <a:solidFill>
                <a:srgbClr val="5B6744"/>
              </a:solidFill>
              <a:latin typeface="NanumSquare ExtraBold" panose="020B0600000101010101" charset="-127"/>
              <a:ea typeface="NanumSquare Extra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r="33704"/>
          <a:stretch/>
        </p:blipFill>
        <p:spPr>
          <a:xfrm>
            <a:off x="7924800" y="783828"/>
            <a:ext cx="2362200" cy="10287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89"/>
          <a:stretch/>
        </p:blipFill>
        <p:spPr>
          <a:xfrm>
            <a:off x="10172700" y="647700"/>
            <a:ext cx="4229100" cy="10287000"/>
          </a:xfrm>
          <a:prstGeom prst="rect">
            <a:avLst/>
          </a:prstGeom>
        </p:spPr>
      </p:pic>
      <p:pic>
        <p:nvPicPr>
          <p:cNvPr id="2052" name="Picture 4" descr="React] 'React'의 시작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7505700"/>
            <a:ext cx="190500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라즈베리파이 초기설정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7559188"/>
            <a:ext cx="173607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pring Boot] Spring boot + MariaDB + Mybatis 연동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73" y="7741647"/>
            <a:ext cx="1439777" cy="128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lus 3D Icon - Free Download User Interface 3D Icons | IconScou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838700"/>
            <a:ext cx="1330852" cy="133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Plus 3D Icon - Free Download User Interface 3D Icons | IconScou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48" y="4838700"/>
            <a:ext cx="1330852" cy="133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73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5400" y="3975100"/>
            <a:ext cx="5181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dirty="0">
                <a:solidFill>
                  <a:srgbClr val="5B6744"/>
                </a:solidFill>
                <a:latin typeface="NanumSquare Light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7800" y="6375400"/>
            <a:ext cx="2717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7D8E5D"/>
                </a:solidFill>
                <a:latin typeface="NanumSquare ExtraBold"/>
              </a:rPr>
              <a:t>01. </a:t>
            </a:r>
            <a:r>
              <a:rPr lang="ko-KR" sz="3200" b="0" i="0" u="none" strike="noStrike" dirty="0" smtClean="0">
                <a:solidFill>
                  <a:srgbClr val="7D8E5D"/>
                </a:solidFill>
                <a:ea typeface="NanumSquare ExtraBold"/>
              </a:rPr>
              <a:t>기획</a:t>
            </a:r>
            <a:r>
              <a:rPr lang="en-US" altLang="ko-KR" sz="3200" b="0" i="0" u="none" strike="noStrike" dirty="0" smtClean="0">
                <a:solidFill>
                  <a:srgbClr val="7D8E5D"/>
                </a:solidFill>
                <a:ea typeface="NanumSquare ExtraBold"/>
              </a:rPr>
              <a:t> </a:t>
            </a:r>
            <a:r>
              <a:rPr lang="ko-KR" sz="3200" b="0" i="0" u="none" strike="noStrike" dirty="0" smtClean="0">
                <a:solidFill>
                  <a:srgbClr val="7D8E5D"/>
                </a:solidFill>
                <a:ea typeface="NanumSquare ExtraBold"/>
              </a:rPr>
              <a:t>배경</a:t>
            </a:r>
            <a:endParaRPr lang="ko-KR" sz="3200" b="0" i="0" u="none" strike="noStrike" dirty="0">
              <a:solidFill>
                <a:srgbClr val="7D8E5D"/>
              </a:solidFill>
              <a:ea typeface="NanumSquare Extra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57400" y="6832600"/>
            <a:ext cx="22225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b="0" i="0" u="none" strike="noStrike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·</a:t>
            </a:r>
            <a:r>
              <a:rPr lang="ko-KR" altLang="en-US" b="0" i="0" u="none" strike="noStrike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문제 상황</a:t>
            </a:r>
            <a:r>
              <a:rPr lang="en-US" altLang="ko-KR" dirty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/>
            </a:r>
            <a:br>
              <a:rPr lang="en-US" altLang="ko-KR" dirty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</a:br>
            <a:r>
              <a:rPr lang="en-US" altLang="ko-KR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·</a:t>
            </a:r>
            <a:r>
              <a:rPr lang="ko-KR" altLang="en-US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프로젝트 차별성</a:t>
            </a:r>
            <a:endParaRPr lang="ko-KR" b="0" i="0" u="none" strike="noStrike" dirty="0">
              <a:solidFill>
                <a:srgbClr val="7D8E5D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29200" y="6362700"/>
            <a:ext cx="349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7D8E5D"/>
                </a:solidFill>
                <a:latin typeface="NanumSquare ExtraBold"/>
              </a:rPr>
              <a:t>02. </a:t>
            </a:r>
            <a:r>
              <a:rPr lang="ko-KR" sz="3200" b="0" i="0" u="none" strike="noStrike" dirty="0">
                <a:solidFill>
                  <a:srgbClr val="7D8E5D"/>
                </a:solidFill>
                <a:ea typeface="NanumSquare ExtraBold"/>
              </a:rPr>
              <a:t>프로젝트</a:t>
            </a:r>
            <a:r>
              <a:rPr lang="en-US" sz="3200" b="0" i="0" u="none" strike="noStrike" dirty="0">
                <a:solidFill>
                  <a:srgbClr val="7D8E5D"/>
                </a:solidFill>
                <a:latin typeface="NanumSquare ExtraBold"/>
              </a:rPr>
              <a:t> </a:t>
            </a:r>
            <a:r>
              <a:rPr lang="ko-KR" sz="3200" b="0" i="0" u="none" strike="noStrike" dirty="0" smtClean="0">
                <a:solidFill>
                  <a:srgbClr val="7D8E5D"/>
                </a:solidFill>
                <a:ea typeface="NanumSquare ExtraBold"/>
              </a:rPr>
              <a:t>소개</a:t>
            </a:r>
            <a:endParaRPr lang="ko-KR" sz="3200" b="0" i="0" u="none" strike="noStrike" dirty="0">
              <a:solidFill>
                <a:srgbClr val="7D8E5D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715000" y="7023100"/>
            <a:ext cx="2489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·</a:t>
            </a:r>
            <a:r>
              <a:rPr lang="ko-KR" altLang="en-US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프로젝트 구조</a:t>
            </a:r>
            <a:r>
              <a:rPr lang="en-US" altLang="ko-KR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/>
            </a:r>
            <a:br>
              <a:rPr lang="en-US" altLang="ko-KR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</a:br>
            <a:r>
              <a:rPr lang="en-US" altLang="ko-KR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·</a:t>
            </a:r>
            <a:r>
              <a:rPr lang="ko-KR" altLang="en-US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팀원 소개</a:t>
            </a:r>
            <a:endParaRPr lang="en-US" altLang="ko-KR" dirty="0">
              <a:solidFill>
                <a:srgbClr val="7D8E5D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58300" y="6286500"/>
            <a:ext cx="4000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7D8E5D"/>
                </a:solidFill>
                <a:latin typeface="NanumSquare ExtraBold"/>
              </a:rPr>
              <a:t>03. </a:t>
            </a:r>
            <a:r>
              <a:rPr lang="ko-KR" sz="3200" b="0" i="0" u="none" strike="noStrike" dirty="0">
                <a:solidFill>
                  <a:srgbClr val="7D8E5D"/>
                </a:solidFill>
                <a:ea typeface="NanumSquare ExtraBold"/>
              </a:rPr>
              <a:t>주요</a:t>
            </a:r>
            <a:r>
              <a:rPr lang="en-US" sz="3200" b="0" i="0" u="none" strike="noStrike" dirty="0">
                <a:solidFill>
                  <a:srgbClr val="7D8E5D"/>
                </a:solidFill>
                <a:latin typeface="NanumSquare ExtraBold"/>
              </a:rPr>
              <a:t> </a:t>
            </a:r>
            <a:r>
              <a:rPr lang="ko-KR" sz="3200" b="0" i="0" u="none" strike="noStrike" dirty="0">
                <a:solidFill>
                  <a:srgbClr val="7D8E5D"/>
                </a:solidFill>
                <a:ea typeface="NanumSquare ExtraBold"/>
              </a:rPr>
              <a:t>기능</a:t>
            </a:r>
            <a:r>
              <a:rPr lang="en-US" sz="3200" b="0" i="0" u="none" strike="noStrike" dirty="0">
                <a:solidFill>
                  <a:srgbClr val="7D8E5D"/>
                </a:solidFill>
                <a:latin typeface="NanumSquare ExtraBold"/>
              </a:rPr>
              <a:t> </a:t>
            </a:r>
            <a:r>
              <a:rPr lang="ko-KR" sz="3200" b="0" i="0" u="none" strike="noStrike" dirty="0">
                <a:solidFill>
                  <a:srgbClr val="7D8E5D"/>
                </a:solidFill>
                <a:ea typeface="NanumSquare ExtraBold"/>
              </a:rPr>
              <a:t>소개</a:t>
            </a:r>
            <a:r>
              <a:rPr lang="en-US" sz="3200" b="0" i="0" u="none" strike="noStrike" dirty="0">
                <a:solidFill>
                  <a:srgbClr val="7D8E5D"/>
                </a:solidFill>
                <a:latin typeface="NanumSquare ExtraBold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75200" y="95631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7D8E5D"/>
                </a:solidFill>
                <a:latin typeface="NanumSquare ExtraBold"/>
              </a:rPr>
              <a:t>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3639800" cy="20837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50900" y="6286500"/>
            <a:ext cx="3136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7D8E5D"/>
                </a:solidFill>
                <a:latin typeface="NanumSquare ExtraBold"/>
              </a:rPr>
              <a:t>04. </a:t>
            </a:r>
            <a:r>
              <a:rPr lang="ko-KR" sz="3200" b="0" i="0" u="none" strike="noStrike" dirty="0">
                <a:solidFill>
                  <a:srgbClr val="7D8E5D"/>
                </a:solidFill>
                <a:ea typeface="NanumSquare ExtraBold"/>
              </a:rPr>
              <a:t>진행</a:t>
            </a:r>
            <a:r>
              <a:rPr lang="en-US" sz="3200" b="0" i="0" u="none" strike="noStrike" dirty="0">
                <a:solidFill>
                  <a:srgbClr val="7D8E5D"/>
                </a:solidFill>
                <a:latin typeface="NanumSquare ExtraBold"/>
              </a:rPr>
              <a:t> </a:t>
            </a:r>
            <a:r>
              <a:rPr lang="ko-KR" sz="3200" b="0" i="0" u="none" strike="noStrike" dirty="0">
                <a:solidFill>
                  <a:srgbClr val="7D8E5D"/>
                </a:solidFill>
                <a:ea typeface="NanumSquare ExtraBold"/>
              </a:rPr>
              <a:t>방향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09700" y="6946900"/>
            <a:ext cx="24257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b="0" i="0" u="none" strike="noStrike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·</a:t>
            </a:r>
            <a:r>
              <a:rPr lang="ko-KR" altLang="en-US" b="0" i="0" u="none" strike="noStrike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트러블 슈팅</a:t>
            </a:r>
            <a:r>
              <a:rPr lang="en-US" altLang="ko-KR" dirty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/>
            </a:r>
            <a:br>
              <a:rPr lang="en-US" altLang="ko-KR" dirty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</a:br>
            <a:r>
              <a:rPr lang="en-US" altLang="ko-KR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·</a:t>
            </a:r>
            <a:r>
              <a:rPr lang="ko-KR" altLang="en-US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진행 계획</a:t>
            </a:r>
            <a:endParaRPr lang="en-US" b="0" i="0" u="none" strike="noStrike" dirty="0">
              <a:solidFill>
                <a:srgbClr val="7D8E5D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45700" y="6946900"/>
            <a:ext cx="24257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b="0" i="0" u="none" strike="noStrike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·</a:t>
            </a:r>
            <a:r>
              <a:rPr lang="ko-KR" altLang="en-US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예약 모드</a:t>
            </a:r>
            <a:r>
              <a:rPr lang="en-US" altLang="ko-KR" dirty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/>
            </a:r>
            <a:br>
              <a:rPr lang="en-US" altLang="ko-KR" dirty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</a:br>
            <a:r>
              <a:rPr lang="en-US" altLang="ko-KR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·</a:t>
            </a:r>
            <a:r>
              <a:rPr lang="ko-KR" altLang="en-US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자동화 모드</a:t>
            </a:r>
            <a:endParaRPr lang="en-US" altLang="ko-KR" dirty="0" smtClean="0">
              <a:solidFill>
                <a:srgbClr val="7D8E5D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en-US" altLang="ko-KR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·</a:t>
            </a:r>
            <a:r>
              <a:rPr lang="ko-KR" altLang="en-US" dirty="0" smtClean="0">
                <a:solidFill>
                  <a:srgbClr val="7D8E5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그룹 및 찜 공유하기</a:t>
            </a:r>
            <a:endParaRPr lang="en-US" b="0" i="0" u="none" strike="noStrike" dirty="0">
              <a:solidFill>
                <a:srgbClr val="7D8E5D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0400" y="3886200"/>
            <a:ext cx="99187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500" b="0" i="0" u="none" strike="noStrike" dirty="0" smtClean="0">
                <a:solidFill>
                  <a:srgbClr val="5B6744"/>
                </a:solidFill>
                <a:latin typeface="Pretendard Bold"/>
              </a:rPr>
              <a:t>Q &amp; A</a:t>
            </a:r>
            <a:endParaRPr lang="en-US" sz="11500" b="0" i="0" u="none" strike="noStrike" dirty="0">
              <a:solidFill>
                <a:srgbClr val="5B6744"/>
              </a:solidFill>
              <a:latin typeface="Pretendar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3516"/>
          <a:stretch/>
        </p:blipFill>
        <p:spPr>
          <a:xfrm flipH="1">
            <a:off x="0" y="7569201"/>
            <a:ext cx="1828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0400" y="3924300"/>
            <a:ext cx="99187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500" dirty="0" smtClean="0">
                <a:solidFill>
                  <a:srgbClr val="5B6744"/>
                </a:solidFill>
                <a:latin typeface="Pretendard Bold"/>
              </a:rPr>
              <a:t>THANK YOU</a:t>
            </a:r>
            <a:endParaRPr lang="en-US" sz="11500" b="0" i="0" u="none" strike="noStrike" dirty="0">
              <a:solidFill>
                <a:srgbClr val="5B6744"/>
              </a:solidFill>
              <a:latin typeface="Pretendar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3516"/>
          <a:stretch/>
        </p:blipFill>
        <p:spPr>
          <a:xfrm flipH="1">
            <a:off x="0" y="7569201"/>
            <a:ext cx="1828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7D8E5D"/>
                </a:solidFill>
                <a:latin typeface="NanumSquare Extra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 smtClean="0">
                <a:solidFill>
                  <a:srgbClr val="5B6744"/>
                </a:solidFill>
                <a:ea typeface="NanumSquare ExtraBold"/>
              </a:rPr>
              <a:t>기</a:t>
            </a:r>
            <a:r>
              <a:rPr lang="ko-KR" altLang="en-US" sz="2000" b="0" i="0" u="none" strike="noStrike" dirty="0" smtClean="0">
                <a:solidFill>
                  <a:srgbClr val="5B6744"/>
                </a:solidFill>
                <a:ea typeface="NanumSquare ExtraBold"/>
              </a:rPr>
              <a:t>획 배경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B6744"/>
                </a:solidFill>
                <a:latin typeface="NanumSquare Extra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문제 상황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우리의 고객은 어떤 상황을 겪고 있을까</a:t>
            </a:r>
            <a:r>
              <a:rPr lang="en-US" altLang="ko-KR" dirty="0">
                <a:solidFill>
                  <a:srgbClr val="595959"/>
                </a:solidFill>
                <a:latin typeface="NanumSquare Regular"/>
              </a:rPr>
              <a:t>?</a:t>
            </a:r>
            <a:r>
              <a:rPr lang="en-US" sz="1800" b="0" i="0" u="none" strike="noStrike" dirty="0">
                <a:solidFill>
                  <a:srgbClr val="595959"/>
                </a:solidFill>
                <a:latin typeface="NanumSquare Regular"/>
              </a:rPr>
              <a:t> 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3" b="51111"/>
          <a:stretch/>
        </p:blipFill>
        <p:spPr>
          <a:xfrm>
            <a:off x="1244600" y="3238500"/>
            <a:ext cx="5546244" cy="5638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b="26296"/>
          <a:stretch/>
        </p:blipFill>
        <p:spPr>
          <a:xfrm rot="513399">
            <a:off x="5184605" y="3900549"/>
            <a:ext cx="6324600" cy="665923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650" y="2470150"/>
            <a:ext cx="6407150" cy="64071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8" b="18291"/>
          <a:stretch/>
        </p:blipFill>
        <p:spPr>
          <a:xfrm rot="20876985">
            <a:off x="7095144" y="622300"/>
            <a:ext cx="5494712" cy="5486400"/>
          </a:xfrm>
          <a:prstGeom prst="rect">
            <a:avLst/>
          </a:prstGeom>
        </p:spPr>
      </p:pic>
      <p:sp>
        <p:nvSpPr>
          <p:cNvPr id="22" name="TextBox 7"/>
          <p:cNvSpPr txBox="1"/>
          <p:nvPr/>
        </p:nvSpPr>
        <p:spPr>
          <a:xfrm rot="20638065">
            <a:off x="8216346" y="3267257"/>
            <a:ext cx="238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b="1" dirty="0" smtClean="0">
                <a:solidFill>
                  <a:srgbClr val="5F7DC9"/>
                </a:solidFill>
                <a:latin typeface="NanumSquare Regular" panose="020B0600000101010101" charset="-127"/>
                <a:ea typeface="NanumSquare Regular" panose="020B0600000101010101" charset="-127"/>
              </a:rPr>
              <a:t>Bad smell</a:t>
            </a:r>
            <a:endParaRPr lang="ko-KR" sz="3200" b="1" i="0" u="none" strike="noStrike" dirty="0">
              <a:solidFill>
                <a:srgbClr val="5F7DC9"/>
              </a:solidFill>
              <a:latin typeface="NanumSquare Regular" panose="020B0600000101010101" charset="-127"/>
              <a:ea typeface="NanumSquare Regular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 smtClean="0">
                <a:solidFill>
                  <a:srgbClr val="7D8E5D"/>
                </a:solidFill>
                <a:latin typeface="NanumSquare ExtraBold"/>
              </a:rPr>
              <a:t>04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 smtClean="0">
                <a:solidFill>
                  <a:srgbClr val="5B6744"/>
                </a:solidFill>
                <a:ea typeface="NanumSquare ExtraBold"/>
              </a:rPr>
              <a:t>기</a:t>
            </a:r>
            <a:r>
              <a:rPr lang="ko-KR" altLang="en-US" sz="2000" b="0" i="0" u="none" strike="noStrike" dirty="0" smtClean="0">
                <a:solidFill>
                  <a:srgbClr val="5B6744"/>
                </a:solidFill>
                <a:ea typeface="NanumSquare ExtraBold"/>
              </a:rPr>
              <a:t>획 배경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B6744"/>
                </a:solidFill>
                <a:latin typeface="NanumSquare Extra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문제 상황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우리의 고객은 어떤 상황을 겪고 있을까</a:t>
            </a:r>
            <a:r>
              <a:rPr lang="en-US" altLang="ko-KR" dirty="0">
                <a:solidFill>
                  <a:srgbClr val="595959"/>
                </a:solidFill>
                <a:latin typeface="NanumSquare Regular"/>
              </a:rPr>
              <a:t>?</a:t>
            </a:r>
            <a:r>
              <a:rPr lang="en-US" sz="1800" b="0" i="0" u="none" strike="noStrike" dirty="0">
                <a:solidFill>
                  <a:srgbClr val="595959"/>
                </a:solidFill>
                <a:latin typeface="NanumSquare Regular"/>
              </a:rPr>
              <a:t> 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242463"/>
            <a:ext cx="12911281" cy="5338774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2438400" y="8639963"/>
            <a:ext cx="4051300" cy="4659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altLang="en-US" sz="1800" b="1" i="0" u="none" strike="noStrike" dirty="0" smtClean="0">
                <a:solidFill>
                  <a:srgbClr val="595959"/>
                </a:solidFill>
                <a:latin typeface="NanumSquare Regular"/>
              </a:rPr>
              <a:t>출처</a:t>
            </a:r>
            <a:r>
              <a:rPr lang="en-US" altLang="ko-KR" dirty="0">
                <a:solidFill>
                  <a:srgbClr val="595959"/>
                </a:solidFill>
                <a:latin typeface="NanumSquare Regular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하나은행 </a:t>
            </a: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하나금융경영연구소</a:t>
            </a:r>
            <a:r>
              <a:rPr lang="en-US" sz="1800" b="0" i="0" u="none" strike="noStrike" dirty="0">
                <a:solidFill>
                  <a:srgbClr val="595959"/>
                </a:solidFill>
                <a:latin typeface="NanumSquare Regular"/>
              </a:rPr>
              <a:t> </a:t>
            </a: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 smtClean="0">
                <a:solidFill>
                  <a:srgbClr val="7D8E5D"/>
                </a:solidFill>
                <a:latin typeface="NanumSquare ExtraBold"/>
              </a:rPr>
              <a:t>05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dirty="0" smtClean="0">
                <a:solidFill>
                  <a:srgbClr val="5B6744"/>
                </a:solidFill>
                <a:ea typeface="NanumSquare ExtraBold"/>
              </a:rPr>
              <a:t>기</a:t>
            </a:r>
            <a:r>
              <a:rPr lang="ko-KR" altLang="en-US" sz="2000" b="0" i="0" u="none" strike="noStrike" dirty="0" smtClean="0">
                <a:solidFill>
                  <a:srgbClr val="5B6744"/>
                </a:solidFill>
                <a:ea typeface="NanumSquare ExtraBold"/>
              </a:rPr>
              <a:t>획 배경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B6744"/>
                </a:solidFill>
                <a:latin typeface="NanumSquare Extra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b="0" i="0" u="none" strike="noStrike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차별성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우리의 프로젝트는 어떤 차별성을 가지고 있어야할까</a:t>
            </a:r>
            <a:r>
              <a:rPr lang="en-US" altLang="ko-KR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?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53967"/>
              </p:ext>
            </p:extLst>
          </p:nvPr>
        </p:nvGraphicFramePr>
        <p:xfrm>
          <a:off x="1981200" y="3517262"/>
          <a:ext cx="14808200" cy="507524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42580656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93287685"/>
                    </a:ext>
                  </a:extLst>
                </a:gridCol>
                <a:gridCol w="4236720">
                  <a:extLst>
                    <a:ext uri="{9D8B030D-6E8A-4147-A177-3AD203B41FA5}">
                      <a16:colId xmlns:a16="http://schemas.microsoft.com/office/drawing/2014/main" val="1802823283"/>
                    </a:ext>
                  </a:extLst>
                </a:gridCol>
                <a:gridCol w="3002280">
                  <a:extLst>
                    <a:ext uri="{9D8B030D-6E8A-4147-A177-3AD203B41FA5}">
                      <a16:colId xmlns:a16="http://schemas.microsoft.com/office/drawing/2014/main" val="2978039799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356951331"/>
                    </a:ext>
                  </a:extLst>
                </a:gridCol>
              </a:tblGrid>
              <a:tr h="488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브랜드</a:t>
                      </a:r>
                      <a:endParaRPr lang="ko-KR" altLang="en-US" sz="2000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제품명</a:t>
                      </a:r>
                      <a:endParaRPr lang="ko-KR" altLang="en-US" sz="2000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특징</a:t>
                      </a:r>
                      <a:endParaRPr lang="ko-KR" altLang="en-US" sz="2000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기능</a:t>
                      </a:r>
                      <a:endParaRPr lang="ko-KR" altLang="en-US" sz="2000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활용 공간</a:t>
                      </a:r>
                      <a:endParaRPr lang="ko-KR" altLang="en-US" sz="2000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792036"/>
                  </a:ext>
                </a:extLst>
              </a:tr>
              <a:tr h="15287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LG</a:t>
                      </a:r>
                      <a:r>
                        <a:rPr lang="en-US" altLang="ko-KR" sz="2400" b="1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sz="2400" b="1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생활건강</a:t>
                      </a:r>
                      <a:endParaRPr lang="ko-KR" altLang="en-US" sz="2400" b="1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아우라 스마트 </a:t>
                      </a:r>
                      <a:r>
                        <a:rPr lang="ko-KR" altLang="en-US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디퓨저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동작 및 조도 센서를 활용한 자동 분사 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/>
                      </a:r>
                      <a:b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</a:b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동작 분석 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X,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단순 탐지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)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모션 모드</a:t>
                      </a:r>
                      <a:endParaRPr lang="en-US" altLang="ko-KR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타이머 모드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가정용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219136"/>
                  </a:ext>
                </a:extLst>
              </a:tr>
              <a:tr h="1528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센트프로</a:t>
                      </a:r>
                      <a:endParaRPr lang="en-US" altLang="ko-KR" sz="2400" b="1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스마트 </a:t>
                      </a:r>
                      <a:r>
                        <a:rPr lang="ko-KR" altLang="en-US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디퓨저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스탠디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라이프 스타일에 맞춘 향기 추천</a:t>
                      </a:r>
                      <a:endParaRPr lang="en-US" altLang="ko-KR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5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가지 기본 향 조합으로 다양한 향기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가지 모드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설정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가능</a:t>
                      </a:r>
                      <a:endParaRPr lang="en-US" altLang="ko-KR" baseline="0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사용자가 맞춘 시간에 분사</a:t>
                      </a:r>
                      <a:endParaRPr lang="en-US" altLang="ko-KR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강도 및 작동 시간 조절 가능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치과</a:t>
                      </a:r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피부과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, </a:t>
                      </a:r>
                      <a:b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</a:b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요양병원 등 상업용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326664"/>
                  </a:ext>
                </a:extLst>
              </a:tr>
              <a:tr h="1528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딥센트</a:t>
                      </a:r>
                      <a:endParaRPr lang="ko-KR" altLang="en-US" sz="2400" b="1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딥센트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라운지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- 1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가지 향만 제공하던 기존 제품 한계 해결</a:t>
                      </a:r>
                      <a:endParaRPr lang="en-US" altLang="ko-KR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4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가지 고체 형태의 캡슐로 </a:t>
                      </a:r>
                      <a:r>
                        <a:rPr lang="ko-KR" altLang="en-US" baseline="0" dirty="0" err="1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커스텀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향 제공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 </a:t>
                      </a:r>
                      <a:r>
                        <a:rPr lang="ko-KR" altLang="en-US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각 캡슐 농도 조절</a:t>
                      </a:r>
                      <a:endParaRPr lang="en-US" altLang="ko-KR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algn="ctr" latinLnBrk="1">
                        <a:buFontTx/>
                        <a:buChar char="-"/>
                      </a:pP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요일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시간 설정</a:t>
                      </a:r>
                      <a:endParaRPr lang="en-US" altLang="ko-KR" baseline="0" dirty="0" smtClean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  <a:p>
                      <a:pPr algn="ctr" latinLnBrk="1">
                        <a:buFontTx/>
                        <a:buChar char="-"/>
                      </a:pP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최대 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9 ~ 10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평 공간 커버 가능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가정용 및 소형 상업 공간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anchor="ctr">
                    <a:solidFill>
                      <a:srgbClr val="6B705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982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16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 smtClean="0">
                <a:solidFill>
                  <a:srgbClr val="7D8E5D"/>
                </a:solidFill>
                <a:latin typeface="NanumSquare ExtraBold"/>
              </a:rPr>
              <a:t>06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5B6744"/>
                </a:solidFill>
                <a:ea typeface="NanumSquare ExtraBold"/>
              </a:rPr>
              <a:t>프로젝트 소개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 smtClean="0">
                <a:solidFill>
                  <a:srgbClr val="5B6744"/>
                </a:solidFill>
                <a:latin typeface="NanumSquare ExtraBold"/>
              </a:rPr>
              <a:t>02</a:t>
            </a:r>
            <a:endParaRPr lang="en-US" sz="3000" b="0" i="0" u="none" strike="noStrike" dirty="0">
              <a:solidFill>
                <a:srgbClr val="5B6744"/>
              </a:solidFill>
              <a:latin typeface="NanumSquare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구조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차별화된 스마트 </a:t>
            </a:r>
            <a:r>
              <a:rPr lang="ko-KR" altLang="en-US" dirty="0" err="1" smtClean="0">
                <a:solidFill>
                  <a:srgbClr val="595959"/>
                </a:solidFill>
                <a:latin typeface="NanumSquare Regular"/>
              </a:rPr>
              <a:t>디퓨저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 구현을 위해 어떤 형태로 프로젝트를 진행 중일까</a:t>
            </a:r>
            <a:r>
              <a:rPr lang="en-US" altLang="ko-KR" dirty="0" smtClean="0">
                <a:solidFill>
                  <a:srgbClr val="595959"/>
                </a:solidFill>
                <a:latin typeface="NanumSquare Regular"/>
              </a:rPr>
              <a:t>?</a:t>
            </a:r>
            <a:r>
              <a:rPr lang="en-US" sz="1800" b="0" i="0" u="none" strike="noStrike" dirty="0">
                <a:solidFill>
                  <a:srgbClr val="595959"/>
                </a:solidFill>
                <a:latin typeface="NanumSquare Regular"/>
              </a:rPr>
              <a:t> 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1"/>
          <a:stretch/>
        </p:blipFill>
        <p:spPr>
          <a:xfrm>
            <a:off x="2286000" y="1587500"/>
            <a:ext cx="14774666" cy="8763000"/>
          </a:xfrm>
          <a:prstGeom prst="rect">
            <a:avLst/>
          </a:prstGeom>
        </p:spPr>
      </p:pic>
      <p:sp>
        <p:nvSpPr>
          <p:cNvPr id="18" name="TextBox 8"/>
          <p:cNvSpPr txBox="1"/>
          <p:nvPr/>
        </p:nvSpPr>
        <p:spPr>
          <a:xfrm>
            <a:off x="1828800" y="3314700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[Frontend 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– Backend]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8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 smtClean="0">
                <a:solidFill>
                  <a:srgbClr val="7D8E5D"/>
                </a:solidFill>
                <a:latin typeface="NanumSquare ExtraBold"/>
              </a:rPr>
              <a:t>07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5B6744"/>
                </a:solidFill>
                <a:ea typeface="NanumSquare ExtraBold"/>
              </a:rPr>
              <a:t>프로젝트 소개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 smtClean="0">
                <a:solidFill>
                  <a:srgbClr val="5B6744"/>
                </a:solidFill>
                <a:latin typeface="NanumSquare ExtraBold"/>
              </a:rPr>
              <a:t>02</a:t>
            </a:r>
            <a:endParaRPr lang="en-US" sz="3000" b="0" i="0" u="none" strike="noStrike" dirty="0">
              <a:solidFill>
                <a:srgbClr val="5B6744"/>
              </a:solidFill>
              <a:latin typeface="NanumSquare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구조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차별화된 스마트 </a:t>
            </a:r>
            <a:r>
              <a:rPr lang="ko-KR" altLang="en-US" dirty="0" err="1" smtClean="0">
                <a:solidFill>
                  <a:srgbClr val="595959"/>
                </a:solidFill>
                <a:latin typeface="NanumSquare Regular"/>
              </a:rPr>
              <a:t>디퓨저</a:t>
            </a: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 구현을 위해 어떤 형태로 프로젝트를 진행 중일까</a:t>
            </a:r>
            <a:r>
              <a:rPr lang="en-US" altLang="ko-KR" dirty="0" smtClean="0">
                <a:solidFill>
                  <a:srgbClr val="595959"/>
                </a:solidFill>
                <a:latin typeface="NanumSquare Regular"/>
              </a:rPr>
              <a:t>?</a:t>
            </a:r>
            <a:r>
              <a:rPr lang="en-US" sz="1800" b="0" i="0" u="none" strike="noStrike" dirty="0">
                <a:solidFill>
                  <a:srgbClr val="595959"/>
                </a:solidFill>
                <a:latin typeface="NanumSquare Regular"/>
              </a:rPr>
              <a:t> 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1447800" y="3314700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[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Backend – </a:t>
            </a: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RB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]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1" y="3151299"/>
            <a:ext cx="4016088" cy="47400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343822"/>
            <a:ext cx="3124471" cy="39017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964" r="20834" b="17777"/>
          <a:stretch/>
        </p:blipFill>
        <p:spPr>
          <a:xfrm>
            <a:off x="7265584" y="2374900"/>
            <a:ext cx="9863270" cy="70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 smtClean="0">
                <a:solidFill>
                  <a:srgbClr val="7D8E5D"/>
                </a:solidFill>
                <a:latin typeface="NanumSquare ExtraBold"/>
              </a:rPr>
              <a:t>08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5B6744"/>
                </a:solidFill>
                <a:ea typeface="NanumSquare ExtraBold"/>
              </a:rPr>
              <a:t>프로젝트 소개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 smtClean="0">
                <a:solidFill>
                  <a:srgbClr val="5B6744"/>
                </a:solidFill>
                <a:latin typeface="NanumSquare ExtraBold"/>
              </a:rPr>
              <a:t>02</a:t>
            </a:r>
            <a:endParaRPr lang="en-US" sz="3000" b="0" i="0" u="none" strike="noStrike" dirty="0">
              <a:solidFill>
                <a:srgbClr val="5B6744"/>
              </a:solidFill>
              <a:latin typeface="NanumSquare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프로젝트 구조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기술 및 해당 아키텍처를 선택한 이유는 무엇일까</a:t>
            </a:r>
            <a:r>
              <a:rPr lang="en-US" altLang="ko-KR" sz="1800" b="0" i="0" u="none" strike="noStrike" dirty="0" smtClean="0">
                <a:solidFill>
                  <a:srgbClr val="595959"/>
                </a:solidFill>
                <a:latin typeface="NanumSquare Regular"/>
              </a:rPr>
              <a:t>?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6"/>
          <a:stretch/>
        </p:blipFill>
        <p:spPr>
          <a:xfrm>
            <a:off x="-139700" y="190500"/>
            <a:ext cx="17284700" cy="10287000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1447800" y="3314700"/>
            <a:ext cx="324167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[RB – </a:t>
            </a:r>
            <a:r>
              <a:rPr lang="ko-KR" altLang="en-US" sz="2400" dirty="0" err="1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젯</a:t>
            </a:r>
            <a:r>
              <a:rPr lang="ko-KR" altLang="en-US" sz="2400" dirty="0" err="1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슨</a:t>
            </a:r>
            <a:r>
              <a:rPr lang="ko-KR" altLang="en-US" sz="2400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 나노 오린</a:t>
            </a:r>
            <a:r>
              <a:rPr lang="en-US" altLang="ko-KR" sz="2400" b="0" i="0" u="none" strike="noStrike" dirty="0" smtClean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]</a:t>
            </a:r>
            <a:endParaRPr lang="en-US" sz="24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2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dirty="0" smtClean="0">
                <a:solidFill>
                  <a:srgbClr val="7D8E5D"/>
                </a:solidFill>
                <a:latin typeface="NanumSquare ExtraBold"/>
              </a:rPr>
              <a:t>09</a:t>
            </a:r>
            <a:endParaRPr lang="en-US" sz="1600" b="0" i="0" u="none" strike="noStrike" dirty="0">
              <a:solidFill>
                <a:srgbClr val="7D8E5D"/>
              </a:solidFill>
              <a:latin typeface="NanumSquare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622300"/>
            <a:ext cx="487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 smtClean="0">
                <a:solidFill>
                  <a:srgbClr val="5B6744"/>
                </a:solidFill>
                <a:ea typeface="NanumSquare ExtraBold"/>
              </a:rPr>
              <a:t>프로젝트 소개</a:t>
            </a:r>
            <a:endParaRPr lang="ko-KR" sz="2000" b="0" i="0" u="none" strike="noStrike" dirty="0">
              <a:solidFill>
                <a:srgbClr val="5B6744"/>
              </a:solidFill>
              <a:ea typeface="NanumSquare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 smtClean="0">
                <a:solidFill>
                  <a:srgbClr val="5B6744"/>
                </a:solidFill>
                <a:latin typeface="NanumSquare ExtraBold"/>
              </a:rPr>
              <a:t>02</a:t>
            </a:r>
            <a:endParaRPr lang="en-US" sz="3000" b="0" i="0" u="none" strike="noStrike" dirty="0">
              <a:solidFill>
                <a:srgbClr val="5B6744"/>
              </a:solidFill>
              <a:latin typeface="NanumSquare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1498600"/>
            <a:ext cx="6197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500" b="0" i="0" u="none" strike="noStrike" dirty="0" smtClean="0">
                <a:solidFill>
                  <a:srgbClr val="5B6744"/>
                </a:solidFill>
                <a:latin typeface="Pretendard Bold" panose="020B0600000101010101" charset="-127"/>
                <a:ea typeface="Pretendard Bold" panose="020B0600000101010101" charset="-127"/>
              </a:rPr>
              <a:t>팀원 소개</a:t>
            </a:r>
            <a:endParaRPr lang="ko-KR" sz="4500" b="0" i="0" u="none" strike="noStrike" dirty="0">
              <a:solidFill>
                <a:srgbClr val="5B674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2286000"/>
            <a:ext cx="786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dirty="0" smtClean="0">
                <a:solidFill>
                  <a:srgbClr val="595959"/>
                </a:solidFill>
                <a:latin typeface="NanumSquare Regular"/>
              </a:rPr>
              <a:t>역할 배분을 어떻게 하여 진행 중일까</a:t>
            </a:r>
            <a:r>
              <a:rPr lang="en-US" altLang="ko-KR" dirty="0" smtClean="0">
                <a:solidFill>
                  <a:srgbClr val="595959"/>
                </a:solidFill>
                <a:latin typeface="NanumSquare Regular"/>
              </a:rPr>
              <a:t>?</a:t>
            </a:r>
            <a:endParaRPr lang="en-US" sz="1800" b="0" i="0" u="none" strike="noStrike" dirty="0">
              <a:solidFill>
                <a:srgbClr val="595959"/>
              </a:solidFill>
              <a:latin typeface="NanumSquare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9" b="31482"/>
          <a:stretch/>
        </p:blipFill>
        <p:spPr>
          <a:xfrm>
            <a:off x="0" y="3771900"/>
            <a:ext cx="18288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822</Words>
  <Application>Microsoft Office PowerPoint</Application>
  <PresentationFormat>사용자 지정</PresentationFormat>
  <Paragraphs>198</Paragraphs>
  <Slides>21</Slides>
  <Notes>15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NanumSquare ExtraBold</vt:lpstr>
      <vt:lpstr>Arial</vt:lpstr>
      <vt:lpstr>NanumSquareRoundOTF Bold</vt:lpstr>
      <vt:lpstr>Pretendard Bold</vt:lpstr>
      <vt:lpstr>NanumSquare Regular</vt:lpstr>
      <vt:lpstr>Pretendard Light</vt:lpstr>
      <vt:lpstr>NanumSquare Light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29</cp:revision>
  <dcterms:created xsi:type="dcterms:W3CDTF">2006-08-16T00:00:00Z</dcterms:created>
  <dcterms:modified xsi:type="dcterms:W3CDTF">2025-02-04T23:53:28Z</dcterms:modified>
</cp:coreProperties>
</file>